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64160" y="1182238"/>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5" id="5"/>
          <p:cNvSpPr txBox="true"/>
          <p:nvPr/>
        </p:nvSpPr>
        <p:spPr>
          <a:xfrm rot="0">
            <a:off x="1564160" y="3648668"/>
            <a:ext cx="9118379" cy="1286455"/>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rPr>
              <a:t>Types of</a:t>
            </a:r>
          </a:p>
        </p:txBody>
      </p:sp>
      <p:sp>
        <p:nvSpPr>
          <p:cNvPr name="TextBox 6" id="6"/>
          <p:cNvSpPr txBox="true"/>
          <p:nvPr/>
        </p:nvSpPr>
        <p:spPr>
          <a:xfrm rot="0">
            <a:off x="1564160" y="5013259"/>
            <a:ext cx="10375827" cy="1715229"/>
          </a:xfrm>
          <a:prstGeom prst="rect">
            <a:avLst/>
          </a:prstGeom>
        </p:spPr>
        <p:txBody>
          <a:bodyPr anchor="t" rtlCol="false" tIns="0" lIns="0" bIns="0" rIns="0">
            <a:spAutoFit/>
          </a:bodyPr>
          <a:lstStyle/>
          <a:p>
            <a:pPr algn="just">
              <a:lnSpc>
                <a:spcPts val="13263"/>
              </a:lnSpc>
            </a:pPr>
            <a:r>
              <a:rPr lang="en-US" sz="12057" spc="868">
                <a:solidFill>
                  <a:srgbClr val="FFFFFF"/>
                </a:solidFill>
                <a:latin typeface="Open Sauce Medium"/>
              </a:rPr>
              <a:t>BUSINESS</a:t>
            </a:r>
          </a:p>
        </p:txBody>
      </p:sp>
      <p:sp>
        <p:nvSpPr>
          <p:cNvPr name="TextBox 7" id="7"/>
          <p:cNvSpPr txBox="true"/>
          <p:nvPr/>
        </p:nvSpPr>
        <p:spPr>
          <a:xfrm rot="0">
            <a:off x="2136054" y="1125088"/>
            <a:ext cx="4844546" cy="1252168"/>
          </a:xfrm>
          <a:prstGeom prst="rect">
            <a:avLst/>
          </a:prstGeom>
        </p:spPr>
        <p:txBody>
          <a:bodyPr anchor="t" rtlCol="false" tIns="0" lIns="0" bIns="0" rIns="0">
            <a:spAutoFit/>
          </a:bodyPr>
          <a:lstStyle/>
          <a:p>
            <a:pPr>
              <a:lnSpc>
                <a:spcPts val="3068"/>
              </a:lnSpc>
            </a:pPr>
            <a:r>
              <a:rPr lang="en-US" sz="2789" spc="209">
                <a:solidFill>
                  <a:srgbClr val="FFFFFF"/>
                </a:solidFill>
                <a:latin typeface="Agrandir Narrow Bold"/>
              </a:rPr>
              <a:t>By: Sayfiddinova Bonu</a:t>
            </a:r>
          </a:p>
          <a:p>
            <a:pPr>
              <a:lnSpc>
                <a:spcPts val="3068"/>
              </a:lnSpc>
            </a:pPr>
          </a:p>
          <a:p>
            <a:pPr>
              <a:lnSpc>
                <a:spcPts val="3068"/>
              </a:lnSpc>
            </a:pPr>
            <a:r>
              <a:rPr lang="en-US" sz="2789" spc="209">
                <a:solidFill>
                  <a:srgbClr val="FFFFFF"/>
                </a:solidFill>
                <a:latin typeface="Agrandir Narrow Bold"/>
              </a:rPr>
              <a:t>Teacher: </a:t>
            </a:r>
          </a:p>
        </p:txBody>
      </p:sp>
      <p:sp>
        <p:nvSpPr>
          <p:cNvPr name="TextBox 8" id="8"/>
          <p:cNvSpPr txBox="true"/>
          <p:nvPr/>
        </p:nvSpPr>
        <p:spPr>
          <a:xfrm rot="0">
            <a:off x="1380858" y="2320106"/>
            <a:ext cx="8416421" cy="473582"/>
          </a:xfrm>
          <a:prstGeom prst="rect">
            <a:avLst/>
          </a:prstGeom>
        </p:spPr>
        <p:txBody>
          <a:bodyPr anchor="t" rtlCol="false" tIns="0" lIns="0" bIns="0" rIns="0">
            <a:spAutoFit/>
          </a:bodyPr>
          <a:lstStyle/>
          <a:p>
            <a:pPr algn="ctr">
              <a:lnSpc>
                <a:spcPts val="3068"/>
              </a:lnSpc>
              <a:spcBef>
                <a:spcPct val="0"/>
              </a:spcBef>
            </a:pPr>
            <a:r>
              <a:rPr lang="en-US" sz="2789" spc="209">
                <a:solidFill>
                  <a:srgbClr val="FFFFFF"/>
                </a:solidFill>
                <a:latin typeface="Agrandir Narrow Bold"/>
              </a:rPr>
              <a:t>Maksudxo'jayev Muhammad Sodiq</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733888" y="3255488"/>
            <a:ext cx="6185598" cy="784225"/>
          </a:xfrm>
          <a:prstGeom prst="rect">
            <a:avLst/>
          </a:prstGeom>
        </p:spPr>
        <p:txBody>
          <a:bodyPr anchor="t" rtlCol="false" tIns="0" lIns="0" bIns="0" rIns="0">
            <a:spAutoFit/>
          </a:bodyPr>
          <a:lstStyle/>
          <a:p>
            <a:pPr algn="r">
              <a:lnSpc>
                <a:spcPts val="6049"/>
              </a:lnSpc>
            </a:pPr>
            <a:r>
              <a:rPr lang="en-US" sz="5499" spc="175">
                <a:solidFill>
                  <a:srgbClr val="000000"/>
                </a:solidFill>
                <a:latin typeface="Open Sauce Medium"/>
              </a:rPr>
              <a:t>THANK YOU!</a:t>
            </a:r>
          </a:p>
        </p:txBody>
      </p:sp>
      <p:sp>
        <p:nvSpPr>
          <p:cNvPr name="TextBox 7" id="7"/>
          <p:cNvSpPr txBox="true"/>
          <p:nvPr/>
        </p:nvSpPr>
        <p:spPr>
          <a:xfrm rot="0">
            <a:off x="9651432" y="4847969"/>
            <a:ext cx="6977292" cy="2180082"/>
          </a:xfrm>
          <a:prstGeom prst="rect">
            <a:avLst/>
          </a:prstGeom>
        </p:spPr>
        <p:txBody>
          <a:bodyPr anchor="t" rtlCol="false" tIns="0" lIns="0" bIns="0" rIns="0">
            <a:spAutoFit/>
          </a:bodyPr>
          <a:lstStyle/>
          <a:p>
            <a:pPr algn="ctr">
              <a:lnSpc>
                <a:spcPts val="2499"/>
              </a:lnSpc>
            </a:pPr>
          </a:p>
          <a:p>
            <a:pPr algn="ctr">
              <a:lnSpc>
                <a:spcPts val="2499"/>
              </a:lnSpc>
            </a:pPr>
            <a:r>
              <a:rPr lang="en-US" sz="1700">
                <a:solidFill>
                  <a:srgbClr val="000000"/>
                </a:solidFill>
                <a:latin typeface="Open Sauce Light"/>
              </a:rPr>
              <a:t>Thank you for joining us on this exploration of the various types of businesses. Your understanding of these structures will undoubtedly empower you as you navigate the exciting and ever-changing world of business. Best of luck on your entrepreneurial journey!</a:t>
            </a:r>
          </a:p>
          <a:p>
            <a:pPr algn="ctr">
              <a:lnSpc>
                <a:spcPts val="2499"/>
              </a:lnSpc>
            </a:pPr>
          </a:p>
        </p:txBody>
      </p:sp>
      <p:grpSp>
        <p:nvGrpSpPr>
          <p:cNvPr name="Group 8" id="8"/>
          <p:cNvGrpSpPr/>
          <p:nvPr/>
        </p:nvGrpSpPr>
        <p:grpSpPr>
          <a:xfrm rot="0">
            <a:off x="2141985" y="1731407"/>
            <a:ext cx="7284828" cy="7284799"/>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06" t="0" r="-24906" b="0"/>
              </a:stretch>
            </a:blipFill>
          </p:spPr>
        </p:sp>
      </p:grpSp>
      <p:sp>
        <p:nvSpPr>
          <p:cNvPr name="AutoShape 10" id="10"/>
          <p:cNvSpPr/>
          <p:nvPr/>
        </p:nvSpPr>
        <p:spPr>
          <a:xfrm flipH="true" flipV="true">
            <a:off x="9733888" y="4258788"/>
            <a:ext cx="10218510"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745" y="41746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649" y="1977800"/>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3713044" y="5572338"/>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Introduction (Cont'd)</a:t>
            </a:r>
          </a:p>
        </p:txBody>
      </p:sp>
      <p:sp>
        <p:nvSpPr>
          <p:cNvPr name="TextBox 6" id="6"/>
          <p:cNvSpPr txBox="true"/>
          <p:nvPr/>
        </p:nvSpPr>
        <p:spPr>
          <a:xfrm rot="0">
            <a:off x="362880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7" id="7"/>
          <p:cNvSpPr txBox="true"/>
          <p:nvPr/>
        </p:nvSpPr>
        <p:spPr>
          <a:xfrm rot="0">
            <a:off x="649426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8" id="8"/>
          <p:cNvSpPr txBox="true"/>
          <p:nvPr/>
        </p:nvSpPr>
        <p:spPr>
          <a:xfrm rot="0">
            <a:off x="942688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9" id="9"/>
          <p:cNvSpPr txBox="true"/>
          <p:nvPr/>
        </p:nvSpPr>
        <p:spPr>
          <a:xfrm rot="0">
            <a:off x="1235917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0" id="10"/>
          <p:cNvSpPr txBox="true"/>
          <p:nvPr/>
        </p:nvSpPr>
        <p:spPr>
          <a:xfrm rot="0">
            <a:off x="6662736" y="5572338"/>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 Sole Proprietorship</a:t>
            </a:r>
          </a:p>
        </p:txBody>
      </p:sp>
      <p:sp>
        <p:nvSpPr>
          <p:cNvPr name="TextBox 11" id="11"/>
          <p:cNvSpPr txBox="true"/>
          <p:nvPr/>
        </p:nvSpPr>
        <p:spPr>
          <a:xfrm rot="0">
            <a:off x="9612429"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Partnership</a:t>
            </a:r>
          </a:p>
        </p:txBody>
      </p:sp>
      <p:sp>
        <p:nvSpPr>
          <p:cNvPr name="TextBox 12" id="12"/>
          <p:cNvSpPr txBox="true"/>
          <p:nvPr/>
        </p:nvSpPr>
        <p:spPr>
          <a:xfrm rot="0">
            <a:off x="12562122"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Corporation</a:t>
            </a:r>
          </a:p>
        </p:txBody>
      </p:sp>
      <p:sp>
        <p:nvSpPr>
          <p:cNvPr name="TextBox 13" id="13"/>
          <p:cNvSpPr txBox="true"/>
          <p:nvPr/>
        </p:nvSpPr>
        <p:spPr>
          <a:xfrm rot="0">
            <a:off x="3713044" y="7666072"/>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Limited Liability Company (LLC)</a:t>
            </a:r>
          </a:p>
        </p:txBody>
      </p:sp>
      <p:sp>
        <p:nvSpPr>
          <p:cNvPr name="TextBox 14" id="14"/>
          <p:cNvSpPr txBox="true"/>
          <p:nvPr/>
        </p:nvSpPr>
        <p:spPr>
          <a:xfrm rot="0">
            <a:off x="3628807"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05</a:t>
            </a:r>
          </a:p>
        </p:txBody>
      </p:sp>
      <p:sp>
        <p:nvSpPr>
          <p:cNvPr name="TextBox 15" id="15"/>
          <p:cNvSpPr txBox="true"/>
          <p:nvPr/>
        </p:nvSpPr>
        <p:spPr>
          <a:xfrm rot="0">
            <a:off x="6494264"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06</a:t>
            </a:r>
          </a:p>
        </p:txBody>
      </p:sp>
      <p:sp>
        <p:nvSpPr>
          <p:cNvPr name="TextBox 16" id="16"/>
          <p:cNvSpPr txBox="true"/>
          <p:nvPr/>
        </p:nvSpPr>
        <p:spPr>
          <a:xfrm rot="0">
            <a:off x="9426884"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07</a:t>
            </a:r>
          </a:p>
        </p:txBody>
      </p:sp>
      <p:sp>
        <p:nvSpPr>
          <p:cNvPr name="TextBox 17" id="17"/>
          <p:cNvSpPr txBox="true"/>
          <p:nvPr/>
        </p:nvSpPr>
        <p:spPr>
          <a:xfrm rot="0">
            <a:off x="12359177"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08</a:t>
            </a:r>
          </a:p>
        </p:txBody>
      </p:sp>
      <p:sp>
        <p:nvSpPr>
          <p:cNvPr name="TextBox 18" id="18"/>
          <p:cNvSpPr txBox="true"/>
          <p:nvPr/>
        </p:nvSpPr>
        <p:spPr>
          <a:xfrm rot="0">
            <a:off x="6662736" y="7666072"/>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 E-commerce Business</a:t>
            </a:r>
          </a:p>
        </p:txBody>
      </p:sp>
      <p:sp>
        <p:nvSpPr>
          <p:cNvPr name="TextBox 19" id="19"/>
          <p:cNvSpPr txBox="true"/>
          <p:nvPr/>
        </p:nvSpPr>
        <p:spPr>
          <a:xfrm rot="0">
            <a:off x="9612429"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Franchise</a:t>
            </a:r>
          </a:p>
        </p:txBody>
      </p:sp>
      <p:sp>
        <p:nvSpPr>
          <p:cNvPr name="TextBox 20" id="20"/>
          <p:cNvSpPr txBox="true"/>
          <p:nvPr/>
        </p:nvSpPr>
        <p:spPr>
          <a:xfrm rot="0">
            <a:off x="12562122"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Conclusion</a:t>
            </a:r>
          </a:p>
        </p:txBody>
      </p:sp>
      <p:sp>
        <p:nvSpPr>
          <p:cNvPr name="TextBox 21" id="21"/>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9" id="9"/>
          <p:cNvSpPr txBox="true"/>
          <p:nvPr/>
        </p:nvSpPr>
        <p:spPr>
          <a:xfrm rot="0">
            <a:off x="10559239" y="4400338"/>
            <a:ext cx="5870874" cy="1986153"/>
          </a:xfrm>
          <a:prstGeom prst="rect">
            <a:avLst/>
          </a:prstGeom>
        </p:spPr>
        <p:txBody>
          <a:bodyPr anchor="t" rtlCol="false" tIns="0" lIns="0" bIns="0" rIns="0">
            <a:spAutoFit/>
          </a:bodyPr>
          <a:lstStyle/>
          <a:p>
            <a:pPr>
              <a:lnSpc>
                <a:spcPts val="2646"/>
              </a:lnSpc>
            </a:pPr>
            <a:r>
              <a:rPr lang="en-US" sz="1800">
                <a:solidFill>
                  <a:srgbClr val="FFFFFF"/>
                </a:solidFill>
                <a:latin typeface="Open Sauce Light"/>
              </a:rPr>
              <a:t>The business landscape is multifaceted, ranging from small sole proprietorships to multinational corporations. Each type of business structure has its unique features, offering a spectrum of choices for individuals and entities to tailor their approach to commerce.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22987" y="3491865"/>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SOLE</a:t>
            </a:r>
          </a:p>
        </p:txBody>
      </p:sp>
      <p:sp>
        <p:nvSpPr>
          <p:cNvPr name="TextBox 7" id="7"/>
          <p:cNvSpPr txBox="true"/>
          <p:nvPr/>
        </p:nvSpPr>
        <p:spPr>
          <a:xfrm rot="0">
            <a:off x="9144000" y="3625596"/>
            <a:ext cx="7589372" cy="2978658"/>
          </a:xfrm>
          <a:prstGeom prst="rect">
            <a:avLst/>
          </a:prstGeom>
        </p:spPr>
        <p:txBody>
          <a:bodyPr anchor="t" rtlCol="false" tIns="0" lIns="0" bIns="0" rIns="0">
            <a:spAutoFit/>
          </a:bodyPr>
          <a:lstStyle/>
          <a:p>
            <a:pPr>
              <a:lnSpc>
                <a:spcPts val="3380"/>
              </a:lnSpc>
            </a:pPr>
            <a:r>
              <a:rPr lang="en-US" sz="2299">
                <a:solidFill>
                  <a:srgbClr val="000000"/>
                </a:solidFill>
                <a:latin typeface="Open Sauce Light"/>
              </a:rPr>
              <a:t>Our journey begins with the simplest form of business: Sole Proprietorship. This structure involves a single individual owning and operating the business. The advantages include simplicity in decision-making and full control over operations. However, it comes with unlimited liability, meaning the owner is personally responsible for any debts or liabilities.</a:t>
            </a:r>
          </a:p>
        </p:txBody>
      </p:sp>
      <p:sp>
        <p:nvSpPr>
          <p:cNvPr name="TextBox 8" id="8"/>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PARTNERSHIP</a:t>
            </a:r>
          </a:p>
        </p:txBody>
      </p:sp>
      <p:sp>
        <p:nvSpPr>
          <p:cNvPr name="AutoShape 9" id="9"/>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7120943" cy="7619050"/>
            <a:chOff x="0" y="0"/>
            <a:chExt cx="1875475" cy="2006663"/>
          </a:xfrm>
        </p:grpSpPr>
        <p:sp>
          <p:nvSpPr>
            <p:cNvPr name="Freeform 4" id="4"/>
            <p:cNvSpPr/>
            <p:nvPr/>
          </p:nvSpPr>
          <p:spPr>
            <a:xfrm flipH="false" flipV="false" rot="0">
              <a:off x="0" y="0"/>
              <a:ext cx="1875475" cy="2006663"/>
            </a:xfrm>
            <a:custGeom>
              <a:avLst/>
              <a:gdLst/>
              <a:ahLst/>
              <a:cxnLst/>
              <a:rect r="r" b="b" t="t" l="l"/>
              <a:pathLst>
                <a:path h="2006663" w="1875475">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2035238"/>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144000" y="1333975"/>
            <a:ext cx="7120943" cy="7619050"/>
            <a:chOff x="0" y="0"/>
            <a:chExt cx="1875475" cy="2006663"/>
          </a:xfrm>
        </p:grpSpPr>
        <p:sp>
          <p:nvSpPr>
            <p:cNvPr name="Freeform 7" id="7"/>
            <p:cNvSpPr/>
            <p:nvPr/>
          </p:nvSpPr>
          <p:spPr>
            <a:xfrm flipH="false" flipV="false" rot="0">
              <a:off x="0" y="0"/>
              <a:ext cx="1875475" cy="2006663"/>
            </a:xfrm>
            <a:custGeom>
              <a:avLst/>
              <a:gdLst/>
              <a:ahLst/>
              <a:cxnLst/>
              <a:rect r="r" b="b" t="t" l="l"/>
              <a:pathLst>
                <a:path h="2006663" w="1875475">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1875475" cy="2035238"/>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10334803" y="3046593"/>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PARTNERSHIP</a:t>
            </a:r>
          </a:p>
        </p:txBody>
      </p:sp>
      <p:sp>
        <p:nvSpPr>
          <p:cNvPr name="TextBox 10" id="10"/>
          <p:cNvSpPr txBox="true"/>
          <p:nvPr/>
        </p:nvSpPr>
        <p:spPr>
          <a:xfrm rot="0">
            <a:off x="10334803" y="4305043"/>
            <a:ext cx="5132767" cy="3319653"/>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Moving on, we explore Partnership, where two or more individuals share ownership and responsibilities. There are two main types: general partnership, where partners share equally in responsibilities and liabilities, and limited partnership, where one partner has limited liability. Partnerships are often found in professional services like law firms and accounting practices.</a:t>
            </a:r>
          </a:p>
          <a:p>
            <a:pPr>
              <a:lnSpc>
                <a:spcPts val="2646"/>
              </a:lnSpc>
            </a:pPr>
          </a:p>
        </p:txBody>
      </p:sp>
      <p:sp>
        <p:nvSpPr>
          <p:cNvPr name="TextBox 11" id="11"/>
          <p:cNvSpPr txBox="true"/>
          <p:nvPr/>
        </p:nvSpPr>
        <p:spPr>
          <a:xfrm rot="0">
            <a:off x="2666892" y="3046593"/>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PARTNERSHIP</a:t>
            </a:r>
          </a:p>
        </p:txBody>
      </p:sp>
      <p:sp>
        <p:nvSpPr>
          <p:cNvPr name="TextBox 12" id="12"/>
          <p:cNvSpPr txBox="true"/>
          <p:nvPr/>
        </p:nvSpPr>
        <p:spPr>
          <a:xfrm rot="0">
            <a:off x="2666892" y="4305043"/>
            <a:ext cx="5088899" cy="3653028"/>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Next on our journey is the Corporation, a distinct legal entity separate from its owners (shareholders). Corporations offer limited liability, meaning shareholders' personal assets are protected from the company's debts. They have centralized management and enjoy perpetual existence, making them suitable for large-scale operations. There are different types of corporations, including C-corporations and S-corporations, each with its tax implications.</a:t>
            </a:r>
          </a:p>
        </p:txBody>
      </p:sp>
      <p:sp>
        <p:nvSpPr>
          <p:cNvPr name="AutoShape 13" id="13"/>
          <p:cNvSpPr/>
          <p:nvPr/>
        </p:nvSpPr>
        <p:spPr>
          <a:xfrm flipH="true" flipV="true">
            <a:off x="10334803" y="3975220"/>
            <a:ext cx="15156557" cy="0"/>
          </a:xfrm>
          <a:prstGeom prst="line">
            <a:avLst/>
          </a:prstGeom>
          <a:ln cap="flat" w="76200">
            <a:solidFill>
              <a:srgbClr val="C23A97"/>
            </a:solidFill>
            <a:prstDash val="solid"/>
            <a:headEnd type="none" len="sm" w="sm"/>
            <a:tailEnd type="none" len="sm" w="sm"/>
          </a:ln>
        </p:spPr>
      </p:sp>
      <p:sp>
        <p:nvSpPr>
          <p:cNvPr name="AutoShape 14" id="14"/>
          <p:cNvSpPr/>
          <p:nvPr/>
        </p:nvSpPr>
        <p:spPr>
          <a:xfrm flipH="true" flipV="true">
            <a:off x="-7400766" y="4013320"/>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997088" y="-628312"/>
            <a:ext cx="8570811" cy="11543623"/>
            <a:chOff x="0" y="0"/>
            <a:chExt cx="3632200" cy="4892040"/>
          </a:xfrm>
        </p:grpSpPr>
        <p:sp>
          <p:nvSpPr>
            <p:cNvPr name="Freeform 4" id="4"/>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4"/>
              <a:stretch>
                <a:fillRect l="-51243" t="0" r="-51243" b="0"/>
              </a:stretch>
            </a:blipFill>
          </p:spPr>
        </p:sp>
        <p:sp>
          <p:nvSpPr>
            <p:cNvPr name="Freeform 5" id="5"/>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name="TextBox 6" id="6"/>
          <p:cNvSpPr txBox="true"/>
          <p:nvPr/>
        </p:nvSpPr>
        <p:spPr>
          <a:xfrm rot="0">
            <a:off x="2390865" y="5181346"/>
            <a:ext cx="5870874" cy="2319528"/>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A more flexible option is the Limited Liability Company (LLC), combining the benefits of both partnerships and corporations. LLCs offer limited liability to their members (owners) while allowing a more flexible management structure and pass-through taxation, where profits and losses flow through to the members' personal tax returns.</a:t>
            </a:r>
          </a:p>
        </p:txBody>
      </p:sp>
      <p:sp>
        <p:nvSpPr>
          <p:cNvPr name="AutoShape 7" id="7"/>
          <p:cNvSpPr/>
          <p:nvPr/>
        </p:nvSpPr>
        <p:spPr>
          <a:xfrm flipH="true" flipV="true">
            <a:off x="2390865" y="4846255"/>
            <a:ext cx="6160724"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2390865" y="2859363"/>
            <a:ext cx="6530983" cy="627380"/>
          </a:xfrm>
          <a:prstGeom prst="rect">
            <a:avLst/>
          </a:prstGeom>
        </p:spPr>
        <p:txBody>
          <a:bodyPr anchor="t" rtlCol="false" tIns="0" lIns="0" bIns="0" rIns="0">
            <a:spAutoFit/>
          </a:bodyPr>
          <a:lstStyle/>
          <a:p>
            <a:pPr>
              <a:lnSpc>
                <a:spcPts val="4840"/>
              </a:lnSpc>
            </a:pPr>
            <a:r>
              <a:rPr lang="en-US" sz="4400" spc="140">
                <a:solidFill>
                  <a:srgbClr val="000000"/>
                </a:solidFill>
                <a:latin typeface="Days"/>
              </a:rPr>
              <a:t>Limited Liability</a:t>
            </a:r>
          </a:p>
        </p:txBody>
      </p:sp>
      <p:sp>
        <p:nvSpPr>
          <p:cNvPr name="TextBox 9" id="9"/>
          <p:cNvSpPr txBox="true"/>
          <p:nvPr/>
        </p:nvSpPr>
        <p:spPr>
          <a:xfrm rot="0">
            <a:off x="839651" y="3553418"/>
            <a:ext cx="9916795" cy="1045211"/>
          </a:xfrm>
          <a:prstGeom prst="rect">
            <a:avLst/>
          </a:prstGeom>
        </p:spPr>
        <p:txBody>
          <a:bodyPr anchor="t" rtlCol="false" tIns="0" lIns="0" bIns="0" rIns="0">
            <a:spAutoFit/>
          </a:bodyPr>
          <a:lstStyle/>
          <a:p>
            <a:pPr>
              <a:lnSpc>
                <a:spcPts val="8030"/>
              </a:lnSpc>
            </a:pPr>
            <a:r>
              <a:rPr lang="en-US" sz="7300" spc="1131">
                <a:solidFill>
                  <a:srgbClr val="000000"/>
                </a:solidFill>
                <a:latin typeface="Open Sauce Medium"/>
              </a:rPr>
              <a:t>COMPANY (LLC)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10709722" y="4263643"/>
            <a:ext cx="5286305" cy="2986278"/>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Moving on, we explore Partnership, where two or more individuals share ownership and responsibilities. There are two main types: general partnership, where partners share equally in responsibilities and liabilities, and limited partnership, where one partner has limited liability. Partnerships are often found in professional services like law firms and accounting practices.</a:t>
            </a:r>
          </a:p>
        </p:txBody>
      </p:sp>
      <p:pic>
        <p:nvPicPr>
          <p:cNvPr name="Picture 3" id="3"/>
          <p:cNvPicPr>
            <a:picLocks noChangeAspect="true"/>
          </p:cNvPicPr>
          <p:nvPr/>
        </p:nvPicPr>
        <p:blipFill>
          <a:blip r:embed="rId2"/>
          <a:stretch>
            <a:fillRect/>
          </a:stretch>
        </p:blipFill>
        <p:spPr>
          <a:xfrm rot="0">
            <a:off x="1989973" y="907474"/>
            <a:ext cx="7253543" cy="6404671"/>
          </a:xfrm>
          <a:prstGeom prst="rect">
            <a:avLst/>
          </a:prstGeom>
        </p:spPr>
      </p:pic>
      <p:sp>
        <p:nvSpPr>
          <p:cNvPr name="Freeform 4" id="4"/>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H="true" flipV="true">
            <a:off x="10709722" y="3944860"/>
            <a:ext cx="15156557" cy="0"/>
          </a:xfrm>
          <a:prstGeom prst="line">
            <a:avLst/>
          </a:prstGeom>
          <a:ln cap="flat" w="76200">
            <a:solidFill>
              <a:srgbClr val="C23A97"/>
            </a:solidFill>
            <a:prstDash val="solid"/>
            <a:headEnd type="none" len="sm" w="sm"/>
            <a:tailEnd type="none" len="sm" w="sm"/>
          </a:ln>
        </p:spPr>
      </p:sp>
      <p:sp>
        <p:nvSpPr>
          <p:cNvPr name="TextBox 6" id="6"/>
          <p:cNvSpPr txBox="true"/>
          <p:nvPr/>
        </p:nvSpPr>
        <p:spPr>
          <a:xfrm rot="0">
            <a:off x="10709722" y="1783933"/>
            <a:ext cx="5473970" cy="774700"/>
          </a:xfrm>
          <a:prstGeom prst="rect">
            <a:avLst/>
          </a:prstGeom>
        </p:spPr>
        <p:txBody>
          <a:bodyPr anchor="t" rtlCol="false" tIns="0" lIns="0" bIns="0" rIns="0">
            <a:spAutoFit/>
          </a:bodyPr>
          <a:lstStyle/>
          <a:p>
            <a:pPr>
              <a:lnSpc>
                <a:spcPts val="6049"/>
              </a:lnSpc>
            </a:pPr>
            <a:r>
              <a:rPr lang="en-US" sz="5499" spc="175">
                <a:solidFill>
                  <a:srgbClr val="000000"/>
                </a:solidFill>
                <a:latin typeface="Days"/>
              </a:rPr>
              <a:t>E-Commerce</a:t>
            </a:r>
          </a:p>
        </p:txBody>
      </p:sp>
      <p:sp>
        <p:nvSpPr>
          <p:cNvPr name="TextBox 7" id="7"/>
          <p:cNvSpPr txBox="true"/>
          <p:nvPr/>
        </p:nvSpPr>
        <p:spPr>
          <a:xfrm rot="0">
            <a:off x="10709722" y="2620250"/>
            <a:ext cx="5473970" cy="962660"/>
          </a:xfrm>
          <a:prstGeom prst="rect">
            <a:avLst/>
          </a:prstGeom>
        </p:spPr>
        <p:txBody>
          <a:bodyPr anchor="t" rtlCol="false" tIns="0" lIns="0" bIns="0" rIns="0">
            <a:spAutoFit/>
          </a:bodyPr>
          <a:lstStyle/>
          <a:p>
            <a:pPr>
              <a:lnSpc>
                <a:spcPts val="7479"/>
              </a:lnSpc>
            </a:pPr>
            <a:r>
              <a:rPr lang="en-US" sz="6799" spc="768">
                <a:solidFill>
                  <a:srgbClr val="000000"/>
                </a:solidFill>
                <a:latin typeface="Open Sauce Medium"/>
              </a:rPr>
              <a:t>BUSINESS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270035" y="-1126670"/>
            <a:ext cx="7015976" cy="12171720"/>
            <a:chOff x="0" y="0"/>
            <a:chExt cx="1455146" cy="2524471"/>
          </a:xfrm>
        </p:grpSpPr>
        <p:sp>
          <p:nvSpPr>
            <p:cNvPr name="Freeform 4" id="4"/>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5" id="5"/>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863420" y="4240249"/>
            <a:ext cx="15156557"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9012250" y="5297579"/>
            <a:ext cx="7961908" cy="3561920"/>
          </a:xfrm>
          <a:custGeom>
            <a:avLst/>
            <a:gdLst/>
            <a:ahLst/>
            <a:cxnLst/>
            <a:rect r="r" b="b" t="t" l="l"/>
            <a:pathLst>
              <a:path h="3561920" w="7961908">
                <a:moveTo>
                  <a:pt x="0" y="0"/>
                </a:moveTo>
                <a:lnTo>
                  <a:pt x="7961908" y="0"/>
                </a:lnTo>
                <a:lnTo>
                  <a:pt x="7961908" y="3561920"/>
                </a:lnTo>
                <a:lnTo>
                  <a:pt x="0" y="3561920"/>
                </a:lnTo>
                <a:lnTo>
                  <a:pt x="0" y="0"/>
                </a:lnTo>
                <a:close/>
              </a:path>
            </a:pathLst>
          </a:custGeom>
          <a:blipFill>
            <a:blip r:embed="rId3"/>
            <a:stretch>
              <a:fillRect l="-9091" t="-40236" r="0" b="-15521"/>
            </a:stretch>
          </a:blipFill>
        </p:spPr>
      </p:sp>
      <p:sp>
        <p:nvSpPr>
          <p:cNvPr name="Freeform 8" id="8"/>
          <p:cNvSpPr/>
          <p:nvPr/>
        </p:nvSpPr>
        <p:spPr>
          <a:xfrm flipH="false" flipV="false" rot="0">
            <a:off x="9012250" y="1427501"/>
            <a:ext cx="7961908" cy="3605788"/>
          </a:xfrm>
          <a:custGeom>
            <a:avLst/>
            <a:gdLst/>
            <a:ahLst/>
            <a:cxnLst/>
            <a:rect r="r" b="b" t="t" l="l"/>
            <a:pathLst>
              <a:path h="3605788" w="7961908">
                <a:moveTo>
                  <a:pt x="0" y="0"/>
                </a:moveTo>
                <a:lnTo>
                  <a:pt x="7961908" y="0"/>
                </a:lnTo>
                <a:lnTo>
                  <a:pt x="7961908" y="3605788"/>
                </a:lnTo>
                <a:lnTo>
                  <a:pt x="0" y="3605788"/>
                </a:lnTo>
                <a:lnTo>
                  <a:pt x="0" y="0"/>
                </a:lnTo>
                <a:close/>
              </a:path>
            </a:pathLst>
          </a:custGeom>
          <a:blipFill>
            <a:blip r:embed="rId4"/>
            <a:stretch>
              <a:fillRect l="-26369" t="0" r="-9324" b="0"/>
            </a:stretch>
          </a:blipFill>
        </p:spPr>
      </p:sp>
      <p:sp>
        <p:nvSpPr>
          <p:cNvPr name="TextBox 9" id="9"/>
          <p:cNvSpPr txBox="true"/>
          <p:nvPr/>
        </p:nvSpPr>
        <p:spPr>
          <a:xfrm rot="0">
            <a:off x="2041038" y="3084549"/>
            <a:ext cx="5473970" cy="774700"/>
          </a:xfrm>
          <a:prstGeom prst="rect">
            <a:avLst/>
          </a:prstGeom>
        </p:spPr>
        <p:txBody>
          <a:bodyPr anchor="t" rtlCol="false" tIns="0" lIns="0" bIns="0" rIns="0">
            <a:spAutoFit/>
          </a:bodyPr>
          <a:lstStyle/>
          <a:p>
            <a:pPr>
              <a:lnSpc>
                <a:spcPts val="6049"/>
              </a:lnSpc>
            </a:pPr>
            <a:r>
              <a:rPr lang="en-US" sz="5499" spc="175">
                <a:solidFill>
                  <a:srgbClr val="000000"/>
                </a:solidFill>
                <a:latin typeface="Days"/>
              </a:rPr>
              <a:t>Franchise</a:t>
            </a:r>
          </a:p>
        </p:txBody>
      </p:sp>
      <p:sp>
        <p:nvSpPr>
          <p:cNvPr name="TextBox 10" id="10"/>
          <p:cNvSpPr txBox="true"/>
          <p:nvPr/>
        </p:nvSpPr>
        <p:spPr>
          <a:xfrm rot="0">
            <a:off x="2211640" y="4569844"/>
            <a:ext cx="4628285" cy="2319528"/>
          </a:xfrm>
          <a:prstGeom prst="rect">
            <a:avLst/>
          </a:prstGeom>
        </p:spPr>
        <p:txBody>
          <a:bodyPr anchor="t" rtlCol="false" tIns="0" lIns="0" bIns="0" rIns="0">
            <a:spAutoFit/>
          </a:bodyPr>
          <a:lstStyle/>
          <a:p>
            <a:pPr>
              <a:lnSpc>
                <a:spcPts val="2646"/>
              </a:lnSpc>
            </a:pPr>
            <a:r>
              <a:rPr lang="en-US" sz="1800">
                <a:solidFill>
                  <a:srgbClr val="000000"/>
                </a:solidFill>
                <a:latin typeface="Open Sauce Light"/>
              </a:rPr>
              <a:t>The Franchise model involves an individual (franchisee) operating a business using the branding and support of a larger company (franchisor). This model provides a proven business concept, ongoing support, and a recognized brand. Familiar examples include McDonald's and Subway.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4" id="4"/>
          <p:cNvGrpSpPr/>
          <p:nvPr/>
        </p:nvGrpSpPr>
        <p:grpSpPr>
          <a:xfrm rot="0">
            <a:off x="7952963" y="795493"/>
            <a:ext cx="9175891" cy="2266356"/>
            <a:chOff x="0" y="0"/>
            <a:chExt cx="2416695" cy="596900"/>
          </a:xfrm>
        </p:grpSpPr>
        <p:sp>
          <p:nvSpPr>
            <p:cNvPr name="Freeform 5" id="5"/>
            <p:cNvSpPr/>
            <p:nvPr/>
          </p:nvSpPr>
          <p:spPr>
            <a:xfrm flipH="false" flipV="false" rot="0">
              <a:off x="0" y="0"/>
              <a:ext cx="2416696" cy="596900"/>
            </a:xfrm>
            <a:custGeom>
              <a:avLst/>
              <a:gdLst/>
              <a:ahLst/>
              <a:cxnLst/>
              <a:rect r="r" b="b" t="t" l="l"/>
              <a:pathLst>
                <a:path h="596900" w="2416696">
                  <a:moveTo>
                    <a:pt x="0" y="0"/>
                  </a:moveTo>
                  <a:lnTo>
                    <a:pt x="2416696" y="0"/>
                  </a:lnTo>
                  <a:lnTo>
                    <a:pt x="2416696" y="596900"/>
                  </a:lnTo>
                  <a:lnTo>
                    <a:pt x="0" y="596900"/>
                  </a:lnTo>
                  <a:close/>
                </a:path>
              </a:pathLst>
            </a:custGeom>
            <a:solidFill>
              <a:srgbClr val="000000">
                <a:alpha val="0"/>
              </a:srgbClr>
            </a:solidFill>
            <a:ln w="38100" cap="sq">
              <a:solidFill>
                <a:srgbClr val="F5F5F5"/>
              </a:solidFill>
              <a:prstDash val="solid"/>
              <a:miter/>
            </a:ln>
          </p:spPr>
        </p:sp>
        <p:sp>
          <p:nvSpPr>
            <p:cNvPr name="TextBox 6" id="6"/>
            <p:cNvSpPr txBox="true"/>
            <p:nvPr/>
          </p:nvSpPr>
          <p:spPr>
            <a:xfrm>
              <a:off x="0" y="-28575"/>
              <a:ext cx="2416695" cy="625475"/>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8227114" y="1361142"/>
            <a:ext cx="8627588" cy="1201733"/>
          </a:xfrm>
          <a:prstGeom prst="rect">
            <a:avLst/>
          </a:prstGeom>
        </p:spPr>
        <p:txBody>
          <a:bodyPr anchor="t" rtlCol="false" tIns="0" lIns="0" bIns="0" rIns="0">
            <a:spAutoFit/>
          </a:bodyPr>
          <a:lstStyle/>
          <a:p>
            <a:pPr algn="ctr">
              <a:lnSpc>
                <a:spcPts val="9212"/>
              </a:lnSpc>
            </a:pPr>
            <a:r>
              <a:rPr lang="en-US" sz="8374" spc="334">
                <a:solidFill>
                  <a:srgbClr val="FFFFFF"/>
                </a:solidFill>
                <a:latin typeface="Open Sauce Medium"/>
              </a:rPr>
              <a:t>Conclusion</a:t>
            </a:r>
          </a:p>
        </p:txBody>
      </p:sp>
      <p:grpSp>
        <p:nvGrpSpPr>
          <p:cNvPr name="Group 8" id="8"/>
          <p:cNvGrpSpPr/>
          <p:nvPr/>
        </p:nvGrpSpPr>
        <p:grpSpPr>
          <a:xfrm rot="0">
            <a:off x="2997766" y="5176481"/>
            <a:ext cx="8502337" cy="2885396"/>
            <a:chOff x="0" y="0"/>
            <a:chExt cx="2239299" cy="759940"/>
          </a:xfrm>
        </p:grpSpPr>
        <p:sp>
          <p:nvSpPr>
            <p:cNvPr name="Freeform 9" id="9"/>
            <p:cNvSpPr/>
            <p:nvPr/>
          </p:nvSpPr>
          <p:spPr>
            <a:xfrm flipH="false" flipV="false" rot="0">
              <a:off x="0" y="0"/>
              <a:ext cx="2239299" cy="759940"/>
            </a:xfrm>
            <a:custGeom>
              <a:avLst/>
              <a:gdLst/>
              <a:ahLst/>
              <a:cxnLst/>
              <a:rect r="r" b="b" t="t" l="l"/>
              <a:pathLst>
                <a:path h="759940" w="2239299">
                  <a:moveTo>
                    <a:pt x="0" y="0"/>
                  </a:moveTo>
                  <a:lnTo>
                    <a:pt x="2239299" y="0"/>
                  </a:lnTo>
                  <a:lnTo>
                    <a:pt x="2239299" y="759940"/>
                  </a:lnTo>
                  <a:lnTo>
                    <a:pt x="0" y="759940"/>
                  </a:lnTo>
                  <a:close/>
                </a:path>
              </a:pathLst>
            </a:custGeom>
            <a:solidFill>
              <a:srgbClr val="000000">
                <a:alpha val="0"/>
              </a:srgbClr>
            </a:solidFill>
            <a:ln w="38100" cap="sq">
              <a:solidFill>
                <a:srgbClr val="F5F5F5"/>
              </a:solidFill>
              <a:prstDash val="solid"/>
              <a:miter/>
            </a:ln>
          </p:spPr>
        </p:sp>
        <p:sp>
          <p:nvSpPr>
            <p:cNvPr name="TextBox 10" id="10"/>
            <p:cNvSpPr txBox="true"/>
            <p:nvPr/>
          </p:nvSpPr>
          <p:spPr>
            <a:xfrm>
              <a:off x="0" y="-28575"/>
              <a:ext cx="2239299" cy="788515"/>
            </a:xfrm>
            <a:prstGeom prst="rect">
              <a:avLst/>
            </a:prstGeom>
          </p:spPr>
          <p:txBody>
            <a:bodyPr anchor="ctr" rtlCol="false" tIns="50800" lIns="50800" bIns="50800" rIns="50800"/>
            <a:lstStyle/>
            <a:p>
              <a:pPr algn="ctr">
                <a:lnSpc>
                  <a:spcPts val="1869"/>
                </a:lnSpc>
              </a:pPr>
            </a:p>
          </p:txBody>
        </p:sp>
      </p:grpSp>
      <p:sp>
        <p:nvSpPr>
          <p:cNvPr name="TextBox 11" id="11"/>
          <p:cNvSpPr txBox="true"/>
          <p:nvPr/>
        </p:nvSpPr>
        <p:spPr>
          <a:xfrm rot="0">
            <a:off x="3172158" y="5602289"/>
            <a:ext cx="8153553" cy="1986153"/>
          </a:xfrm>
          <a:prstGeom prst="rect">
            <a:avLst/>
          </a:prstGeom>
        </p:spPr>
        <p:txBody>
          <a:bodyPr anchor="t" rtlCol="false" tIns="0" lIns="0" bIns="0" rIns="0">
            <a:spAutoFit/>
          </a:bodyPr>
          <a:lstStyle/>
          <a:p>
            <a:pPr>
              <a:lnSpc>
                <a:spcPts val="2646"/>
              </a:lnSpc>
            </a:pPr>
            <a:r>
              <a:rPr lang="en-US" sz="1800">
                <a:solidFill>
                  <a:srgbClr val="FFFFFF"/>
                </a:solidFill>
                <a:latin typeface="Open Sauce Light"/>
              </a:rPr>
              <a:t>In conclusion, the world of business is rich and varied, offering a multitude of options for individuals and entities to engage in commerce. Choosing the right business structure is a critical decision, impacting aspects such as liability, management, and taxation. Whether you are a budding entrepreneur or an investor, understanding these various business types is essential for success.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DAF5w34LVuM</dc:identifier>
  <dcterms:modified xsi:type="dcterms:W3CDTF">2011-08-01T06:04:30Z</dcterms:modified>
  <cp:revision>1</cp:revision>
  <dc:title>Blue and Pink Professional Business Strategy Presentation</dc:title>
</cp:coreProperties>
</file>